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66" r:id="rId6"/>
    <p:sldId id="264" r:id="rId7"/>
    <p:sldId id="263" r:id="rId8"/>
    <p:sldId id="259" r:id="rId9"/>
    <p:sldId id="260" r:id="rId10"/>
    <p:sldId id="265" r:id="rId11"/>
    <p:sldId id="267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Румия Навлютова" initials="РН" lastIdx="2" clrIdx="0">
    <p:extLst>
      <p:ext uri="{19B8F6BF-5375-455C-9EA6-DF929625EA0E}">
        <p15:presenceInfo xmlns:p15="http://schemas.microsoft.com/office/powerpoint/2012/main" userId="b2c233d4ee48c8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4-27T21:40:21.058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D8029-8AE6-4364-95F2-061D631CEDE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392CA-DF0E-4ECD-B609-C12C50A7CC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33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3749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79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3456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84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64848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344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71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503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95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36315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458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EF27B9E-BDBD-4130-A196-2D266AEE7AF7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AFBF14E-6A5F-4140-9DDE-5D7285DE63D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1241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ptcloud.ru/astronomiya/nasha-galaktika-143623" TargetMode="External"/><Relationship Id="rId2" Type="http://schemas.openxmlformats.org/officeDocument/2006/relationships/hyperlink" Target="https://pptcloud.ru/astronomiya/mlechnyy-put-144398?ysclid=lgzg3rq8xb9734108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ugaga.ru/interesting/1146775463-top-25-pochti-neverojatnye-fakty-o-mlechnom-puti.html" TargetMode="External"/><Relationship Id="rId4" Type="http://schemas.openxmlformats.org/officeDocument/2006/relationships/hyperlink" Target="https://ru.wikipedia.org/wiki/%D0%9C%D0%BB%D0%B5%D1%87%D0%BD%D1%8B%D0%B9_%D0%9F%D1%83%D1%82%D1%8C#%D0%94%D0%B8%D1%81%D0%B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1%D0%B0%D1%80_(%D0%B0%D1%81%D1%82%D1%80%D0%BE%D0%BD%D0%BE%D0%BC%D0%B8%D1%8F)" TargetMode="External"/><Relationship Id="rId2" Type="http://schemas.openxmlformats.org/officeDocument/2006/relationships/hyperlink" Target="https://ru.wikipedia.org/wiki/%D0%A1%D1%84%D0%B5%D1%80%D0%BE%D0%B8%D0%B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u.wikipedia.org/wiki/%D0%9F%D1%81%D0%B5%D0%B2%D0%B4%D0%BE%D0%B1%D0%B0%D0%BB%D0%B4%D0%B6" TargetMode="External"/><Relationship Id="rId4" Type="http://schemas.openxmlformats.org/officeDocument/2006/relationships/hyperlink" Target="https://ru.wikipedia.org/wiki/%D0%A1%D0%BE%D0%BB%D0%BD%D0%B5%D1%87%D0%BD%D0%B0%D1%8F_%D0%BC%D0%B0%D1%81%D1%81%D0%B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A1%D0%BE%D0%B1%D1%81%D1%82%D0%B2%D0%B5%D0%BD%D0%BD%D0%BE%D0%B5_%D0%B4%D0%B2%D0%B8%D0%B6%D0%B5%D0%BD%D0%B8%D0%B5" TargetMode="External"/><Relationship Id="rId3" Type="http://schemas.openxmlformats.org/officeDocument/2006/relationships/hyperlink" Target="https://ru.wikipedia.org/wiki/%D0%A3%D0%B8%D0%BB%D1%8C%D1%8F%D0%BC_%D0%93%D0%B5%D1%80%D1%88%D0%B5%D0%BB%D1%8C" TargetMode="External"/><Relationship Id="rId7" Type="http://schemas.openxmlformats.org/officeDocument/2006/relationships/hyperlink" Target="https://ru.wikipedia.org/wiki/Hipparcos" TargetMode="External"/><Relationship Id="rId2" Type="http://schemas.openxmlformats.org/officeDocument/2006/relationships/hyperlink" Target="https://ru.wikipedia.org/wiki/%D0%93%D0%B0%D0%BB%D0%B8%D0%BB%D0%B5%D0%BE_%D0%93%D0%B0%D0%BB%D0%B8%D0%BB%D0%B5%D0%B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2%D1%81%D0%B5%D0%BB%D0%B5%D0%BD%D0%BD%D0%B0%D1%8F" TargetMode="External"/><Relationship Id="rId5" Type="http://schemas.openxmlformats.org/officeDocument/2006/relationships/hyperlink" Target="https://ru.wikipedia.org/wiki/%D0%AD%D0%B4%D0%B2%D0%B8%D0%BD_%D0%A5%D0%B0%D0%B1%D0%B1%D0%BB" TargetMode="External"/><Relationship Id="rId4" Type="http://schemas.openxmlformats.org/officeDocument/2006/relationships/hyperlink" Target="https://ru.wikipedia.org/wiki/%D0%A5%D0%B0%D1%80%D0%BB%D0%BE%D1%83_%D0%A8%D0%B5%D0%BF%D0%BB%D0%B8" TargetMode="External"/><Relationship Id="rId9" Type="http://schemas.openxmlformats.org/officeDocument/2006/relationships/hyperlink" Target="https://ru.wikipedia.org/wiki/Gaia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7770DA-947A-458A-8E90-22D47E376E20}"/>
              </a:ext>
            </a:extLst>
          </p:cNvPr>
          <p:cNvSpPr txBox="1"/>
          <p:nvPr/>
        </p:nvSpPr>
        <p:spPr>
          <a:xfrm>
            <a:off x="2524734" y="2105561"/>
            <a:ext cx="714253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latin typeface="DS Goose" panose="02000506030000020003" pitchFamily="2" charset="-52"/>
              </a:rPr>
              <a:t>Тема: </a:t>
            </a:r>
          </a:p>
          <a:p>
            <a:pPr algn="ctr"/>
            <a:r>
              <a:rPr lang="ru-RU" sz="4400" b="1" u="sng" dirty="0">
                <a:latin typeface="DS Goose" panose="02000506030000020003" pitchFamily="2" charset="-52"/>
              </a:rPr>
              <a:t>Наша галактика – млечный путь.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BFD1FFC-E385-4C4C-B3D4-9D9F79BE7B67}"/>
              </a:ext>
            </a:extLst>
          </p:cNvPr>
          <p:cNvSpPr/>
          <p:nvPr/>
        </p:nvSpPr>
        <p:spPr>
          <a:xfrm>
            <a:off x="6096000" y="598476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b="1" dirty="0">
                <a:latin typeface="DS Goose" panose="02000506030000020003" pitchFamily="2" charset="-52"/>
              </a:rPr>
              <a:t>ГБПОУ Московский автомобильно-дорожный колледж имени А. А. Николаева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F5171C-D524-45D7-BCC7-CBA176F671E1}"/>
              </a:ext>
            </a:extLst>
          </p:cNvPr>
          <p:cNvSpPr txBox="1"/>
          <p:nvPr/>
        </p:nvSpPr>
        <p:spPr>
          <a:xfrm>
            <a:off x="5170105" y="4848045"/>
            <a:ext cx="6075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DS Goose" panose="02000506030000020003" pitchFamily="2" charset="-52"/>
              </a:rPr>
              <a:t>Выполнила студентка Навлютова Румия </a:t>
            </a:r>
            <a:r>
              <a:rPr lang="ru-RU" dirty="0" err="1">
                <a:latin typeface="DS Goose" panose="02000506030000020003" pitchFamily="2" charset="-52"/>
              </a:rPr>
              <a:t>Дамировна</a:t>
            </a:r>
            <a:endParaRPr lang="ru-RU" dirty="0">
              <a:latin typeface="DS Goose" panose="02000506030000020003" pitchFamily="2" charset="-52"/>
            </a:endParaRPr>
          </a:p>
          <a:p>
            <a:r>
              <a:rPr lang="ru-RU" dirty="0">
                <a:latin typeface="DS Goose" panose="02000506030000020003" pitchFamily="2" charset="-52"/>
              </a:rPr>
              <a:t>Группы: 1ип1</a:t>
            </a:r>
          </a:p>
          <a:p>
            <a:r>
              <a:rPr lang="ru-RU" dirty="0">
                <a:latin typeface="DS Goose" panose="02000506030000020003" pitchFamily="2" charset="-52"/>
              </a:rPr>
              <a:t>Проверила Айкина Наталья Валентиновна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6E4CA3-C2C5-424C-A7E7-099A611C81D7}"/>
              </a:ext>
            </a:extLst>
          </p:cNvPr>
          <p:cNvSpPr txBox="1"/>
          <p:nvPr/>
        </p:nvSpPr>
        <p:spPr>
          <a:xfrm>
            <a:off x="5170105" y="6259524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DS Goose" panose="02000506030000020003" pitchFamily="2" charset="-52"/>
              </a:rPr>
              <a:t>Г. Москва, 2023</a:t>
            </a:r>
          </a:p>
        </p:txBody>
      </p:sp>
    </p:spTree>
    <p:extLst>
      <p:ext uri="{BB962C8B-B14F-4D97-AF65-F5344CB8AC3E}">
        <p14:creationId xmlns:p14="http://schemas.microsoft.com/office/powerpoint/2010/main" val="2070768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5376ED-9739-4535-BD8B-CB062A0DB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735" y="194939"/>
            <a:ext cx="8602528" cy="5360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90469A-85ED-4D70-9240-DA292E8777F8}"/>
              </a:ext>
            </a:extLst>
          </p:cNvPr>
          <p:cNvSpPr txBox="1"/>
          <p:nvPr/>
        </p:nvSpPr>
        <p:spPr>
          <a:xfrm>
            <a:off x="4468791" y="5693434"/>
            <a:ext cx="3254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ru-RU" sz="2400" dirty="0">
                <a:latin typeface="DS Goose" panose="02000506030000020003" pitchFamily="2" charset="-52"/>
              </a:rPr>
              <a:t>Млечный путь сбоку.</a:t>
            </a:r>
          </a:p>
        </p:txBody>
      </p:sp>
    </p:spTree>
    <p:extLst>
      <p:ext uri="{BB962C8B-B14F-4D97-AF65-F5344CB8AC3E}">
        <p14:creationId xmlns:p14="http://schemas.microsoft.com/office/powerpoint/2010/main" val="247182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24E042-4677-45BB-AA31-A09938957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174" y="254327"/>
            <a:ext cx="4963064" cy="3308709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BB05DC-DABC-48B2-9F10-187A7527A7E5}"/>
              </a:ext>
            </a:extLst>
          </p:cNvPr>
          <p:cNvSpPr/>
          <p:nvPr/>
        </p:nvSpPr>
        <p:spPr>
          <a:xfrm>
            <a:off x="1058174" y="3676090"/>
            <a:ext cx="50378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DS Goose" panose="02000506030000020003" pitchFamily="2" charset="-52"/>
              </a:rPr>
              <a:t>Часть </a:t>
            </a:r>
            <a:r>
              <a:rPr lang="ru-RU" b="1" dirty="0">
                <a:latin typeface="DS Goose" panose="02000506030000020003" pitchFamily="2" charset="-52"/>
              </a:rPr>
              <a:t>Млечного Пути </a:t>
            </a:r>
            <a:r>
              <a:rPr lang="ru-RU" dirty="0">
                <a:latin typeface="DS Goose" panose="02000506030000020003" pitchFamily="2" charset="-52"/>
              </a:rPr>
              <a:t>в небе Земли, фотография сделана в Национальном парке </a:t>
            </a:r>
            <a:r>
              <a:rPr lang="ru-RU" dirty="0" err="1" smtClean="0">
                <a:latin typeface="DS Goose" panose="02000506030000020003" pitchFamily="2" charset="-52"/>
              </a:rPr>
              <a:t>Джаспер</a:t>
            </a:r>
            <a:r>
              <a:rPr lang="ru-RU" dirty="0" smtClean="0">
                <a:latin typeface="DS Goose" panose="02000506030000020003" pitchFamily="2" charset="-52"/>
              </a:rPr>
              <a:t>.</a:t>
            </a:r>
            <a:endParaRPr lang="ru-RU" dirty="0">
              <a:latin typeface="DS Goose" panose="02000506030000020003" pitchFamily="2" charset="-52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184C98-5FC7-406B-90C4-004E677D7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430" y="4260865"/>
            <a:ext cx="6489760" cy="2087388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DE11DF8-E129-42C3-8830-CE018173E423}"/>
              </a:ext>
            </a:extLst>
          </p:cNvPr>
          <p:cNvSpPr/>
          <p:nvPr/>
        </p:nvSpPr>
        <p:spPr>
          <a:xfrm>
            <a:off x="6823494" y="3260592"/>
            <a:ext cx="46410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latin typeface="DS Goose" panose="02000506030000020003" pitchFamily="2" charset="-52"/>
              </a:rPr>
              <a:t>Панорамная фотография </a:t>
            </a:r>
            <a:r>
              <a:rPr lang="ru-RU" sz="2000" b="1" dirty="0">
                <a:latin typeface="DS Goose" panose="02000506030000020003" pitchFamily="2" charset="-52"/>
              </a:rPr>
              <a:t>Млечного Пути</a:t>
            </a:r>
            <a:r>
              <a:rPr lang="ru-RU" sz="2000" dirty="0">
                <a:latin typeface="DS Goose" panose="02000506030000020003" pitchFamily="2" charset="-52"/>
              </a:rPr>
              <a:t>, сделанная в Долине </a:t>
            </a:r>
            <a:r>
              <a:rPr lang="ru-RU" sz="2000" dirty="0" smtClean="0">
                <a:latin typeface="DS Goose" panose="02000506030000020003" pitchFamily="2" charset="-52"/>
              </a:rPr>
              <a:t>Смерти.</a:t>
            </a:r>
            <a:endParaRPr lang="ru-RU" sz="2000" dirty="0">
              <a:latin typeface="DS Goose" panose="02000506030000020003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C3850B-C416-4AEC-8240-A9C0856D014C}"/>
              </a:ext>
            </a:extLst>
          </p:cNvPr>
          <p:cNvSpPr txBox="1"/>
          <p:nvPr/>
        </p:nvSpPr>
        <p:spPr>
          <a:xfrm>
            <a:off x="7737894" y="509747"/>
            <a:ext cx="25619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u="sng" dirty="0">
                <a:latin typeface="DS Goose" panose="02000506030000020003" pitchFamily="2" charset="-52"/>
              </a:rPr>
              <a:t>Вид с Земли</a:t>
            </a:r>
          </a:p>
        </p:txBody>
      </p:sp>
    </p:spTree>
    <p:extLst>
      <p:ext uri="{BB962C8B-B14F-4D97-AF65-F5344CB8AC3E}">
        <p14:creationId xmlns:p14="http://schemas.microsoft.com/office/powerpoint/2010/main" val="277519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A7DC1EA-98E5-4DB8-8CD2-ECD130360E12}"/>
              </a:ext>
            </a:extLst>
          </p:cNvPr>
          <p:cNvSpPr/>
          <p:nvPr/>
        </p:nvSpPr>
        <p:spPr>
          <a:xfrm>
            <a:off x="4489629" y="420847"/>
            <a:ext cx="32127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u="sng" dirty="0">
                <a:latin typeface="DS Goose" panose="02000506030000020003" pitchFamily="2" charset="-52"/>
              </a:rPr>
              <a:t>Интересные факты.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7F2B77-352E-4303-8165-65DC2D0CCC0C}"/>
              </a:ext>
            </a:extLst>
          </p:cNvPr>
          <p:cNvSpPr txBox="1"/>
          <p:nvPr/>
        </p:nvSpPr>
        <p:spPr>
          <a:xfrm>
            <a:off x="1034781" y="803381"/>
            <a:ext cx="10122434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b="1" dirty="0">
                <a:latin typeface="DS Goose" panose="02000506030000020003" pitchFamily="2" charset="-52"/>
              </a:rPr>
              <a:t>Млечный Путь так же стар, как и сама Вселенная</a:t>
            </a:r>
          </a:p>
          <a:p>
            <a:pPr algn="just"/>
            <a:r>
              <a:rPr lang="ru-RU" sz="1700" dirty="0">
                <a:latin typeface="DS Goose" panose="02000506030000020003" pitchFamily="2" charset="-52"/>
              </a:rPr>
              <a:t>     Ученые считают, что Млечный Путь - одна из старейших галактик во Вселенной. Она сформировалась около 13,6 миллиарда лет назад и почти так же стара, как и сама Вселенная, которая сформировалась около 13,7 миллиарда лет назад.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b="1" dirty="0">
                <a:latin typeface="DS Goose" panose="02000506030000020003" pitchFamily="2" charset="-52"/>
              </a:rPr>
              <a:t>Он состоит из других галактик</a:t>
            </a:r>
          </a:p>
          <a:p>
            <a:pPr algn="just"/>
            <a:r>
              <a:rPr lang="ru-RU" sz="1700" dirty="0">
                <a:latin typeface="DS Goose" panose="02000506030000020003" pitchFamily="2" charset="-52"/>
              </a:rPr>
              <a:t>     Чтобы Млечный Путь смог достичь своего нынешнего размера и формы, на протяжении всего своего существования он поглощал другие галактики. В настоящее время наша галактика поглощает карликовую галактику в Большом Псе, добавляя звезды меньшей галактики к своей собственной спирали.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b="1" dirty="0">
                <a:latin typeface="DS Goose" panose="02000506030000020003" pitchFamily="2" charset="-52"/>
              </a:rPr>
              <a:t>Невообразимые скорости</a:t>
            </a:r>
          </a:p>
          <a:p>
            <a:pPr algn="just"/>
            <a:r>
              <a:rPr lang="ru-RU" sz="1700" dirty="0">
                <a:latin typeface="DS Goose" panose="02000506030000020003" pitchFamily="2" charset="-52"/>
              </a:rPr>
              <a:t>     Наша Солнечная система вращается вокруг центра галактики со скоростью около 827 000 км/ч. Чтобы получить представление о том, что на самом деле означают эти цифры, имейте в виду, что объект, движущийся с такой скоростью, может обогнуть Землю по экватору менее чем за три минуты.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b="1" dirty="0">
                <a:latin typeface="DS Goose" panose="02000506030000020003" pitchFamily="2" charset="-52"/>
              </a:rPr>
              <a:t>Неустановленное количество звезд</a:t>
            </a:r>
          </a:p>
          <a:p>
            <a:pPr algn="just"/>
            <a:r>
              <a:rPr lang="ru-RU" sz="1700" dirty="0">
                <a:latin typeface="DS Goose" panose="02000506030000020003" pitchFamily="2" charset="-52"/>
              </a:rPr>
              <a:t>     Сколько звезд в Млечном Пути? Никогда не задумывались? Даже астрономы спорят о том, как лучше всего это вычислить. Их телескопы видят только самые яркие звезды в нашей галактике, и многие из них скрыты за облаками газа и пыли. Однако они точно знают, что существуют миллиарды невидимых звезд. Таким образом, когда мы смотрим на Млечный Путь ночью, мы видим только около 0,0000025% от сотен миллиардов звезд этой галактики.</a:t>
            </a:r>
          </a:p>
        </p:txBody>
      </p:sp>
    </p:spTree>
    <p:extLst>
      <p:ext uri="{BB962C8B-B14F-4D97-AF65-F5344CB8AC3E}">
        <p14:creationId xmlns:p14="http://schemas.microsoft.com/office/powerpoint/2010/main" val="7890670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C91F88-FB0E-4457-8FE7-AADCCF90A72B}"/>
              </a:ext>
            </a:extLst>
          </p:cNvPr>
          <p:cNvSpPr txBox="1"/>
          <p:nvPr/>
        </p:nvSpPr>
        <p:spPr>
          <a:xfrm>
            <a:off x="1049547" y="670372"/>
            <a:ext cx="100929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u="sng" dirty="0">
                <a:latin typeface="DS Goose" panose="02000506030000020003" pitchFamily="2" charset="-52"/>
              </a:rPr>
              <a:t>Заключение:</a:t>
            </a:r>
          </a:p>
          <a:p>
            <a:pPr algn="ctr"/>
            <a:endParaRPr lang="ru-RU" sz="2800" b="1" u="sng" dirty="0">
              <a:latin typeface="DS Goose" panose="02000506030000020003" pitchFamily="2" charset="-52"/>
            </a:endParaRPr>
          </a:p>
          <a:p>
            <a:pPr algn="just"/>
            <a:r>
              <a:rPr lang="ru-RU" sz="3000" dirty="0">
                <a:latin typeface="DS Goose" panose="02000506030000020003" pitchFamily="2" charset="-52"/>
              </a:rPr>
              <a:t>Изучив </a:t>
            </a:r>
            <a:r>
              <a:rPr lang="en-US" sz="3000" dirty="0">
                <a:latin typeface="DS Goose" panose="02000506030000020003" pitchFamily="2" charset="-52"/>
              </a:rPr>
              <a:t>&lt;&lt;</a:t>
            </a:r>
            <a:r>
              <a:rPr lang="ru-RU" sz="3000" b="1" dirty="0">
                <a:latin typeface="DS Goose" panose="02000506030000020003" pitchFamily="2" charset="-52"/>
              </a:rPr>
              <a:t>Млечный путь</a:t>
            </a:r>
            <a:r>
              <a:rPr lang="en-US" sz="3000" dirty="0">
                <a:latin typeface="DS Goose" panose="02000506030000020003" pitchFamily="2" charset="-52"/>
              </a:rPr>
              <a:t>&gt;&gt;</a:t>
            </a:r>
            <a:r>
              <a:rPr lang="ru-RU" sz="3000" dirty="0">
                <a:latin typeface="DS Goose" panose="02000506030000020003" pitchFamily="2" charset="-52"/>
              </a:rPr>
              <a:t>, можно сказать, что наша галактика – уникальная в своем роде. В ней все закономерно, она имеет свою структуру и свое строение. В ней родилась наша солнечная система и наша Земля. Вместе со скоплениями звезд, рукавами, туманностями и гало, галактика создаёт красивейшее в своем роде явление.</a:t>
            </a:r>
          </a:p>
        </p:txBody>
      </p:sp>
    </p:spTree>
    <p:extLst>
      <p:ext uri="{BB962C8B-B14F-4D97-AF65-F5344CB8AC3E}">
        <p14:creationId xmlns:p14="http://schemas.microsoft.com/office/powerpoint/2010/main" val="28384697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53E1E6-5D5D-4E99-AD68-99468BFD5606}"/>
              </a:ext>
            </a:extLst>
          </p:cNvPr>
          <p:cNvSpPr txBox="1"/>
          <p:nvPr/>
        </p:nvSpPr>
        <p:spPr>
          <a:xfrm>
            <a:off x="4922441" y="526211"/>
            <a:ext cx="2347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latin typeface="DS Goose" panose="02000506030000020003" pitchFamily="2" charset="-52"/>
              </a:rPr>
              <a:t>Источники: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50B06-9859-441E-8733-62B9D023CFA6}"/>
              </a:ext>
            </a:extLst>
          </p:cNvPr>
          <p:cNvSpPr txBox="1"/>
          <p:nvPr/>
        </p:nvSpPr>
        <p:spPr>
          <a:xfrm>
            <a:off x="1052422" y="1268083"/>
            <a:ext cx="94911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Презентация: "Млечный Путь", 10-11 классы, Астрономия. Скачать бесплатно (pptcloud.ru)</a:t>
            </a:r>
            <a:endParaRPr lang="ru-RU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Презентация на тему "Наша Галактика" по астрономии для 7 класса (pptcloud.ru)</a:t>
            </a:r>
            <a:endParaRPr lang="ru-RU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2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Млечный Путь — Википедия (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wikipedia.org)</a:t>
            </a:r>
            <a:endParaRPr lang="ru-RU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accent2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ТОП-25: Почти невероятные факты о Млечном Пути (bugaga.ru)</a:t>
            </a:r>
            <a:endParaRPr lang="ru-RU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78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511EAA-FC1C-49B4-90FD-E842A5213EBF}"/>
              </a:ext>
            </a:extLst>
          </p:cNvPr>
          <p:cNvSpPr txBox="1"/>
          <p:nvPr/>
        </p:nvSpPr>
        <p:spPr>
          <a:xfrm>
            <a:off x="5363267" y="500332"/>
            <a:ext cx="1465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u="sng" dirty="0">
                <a:latin typeface="DS Goose" panose="02000506030000020003" pitchFamily="2" charset="-52"/>
              </a:rPr>
              <a:t>План: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AFBBEE-8449-4827-904C-58A650677B97}"/>
              </a:ext>
            </a:extLst>
          </p:cNvPr>
          <p:cNvSpPr txBox="1"/>
          <p:nvPr/>
        </p:nvSpPr>
        <p:spPr>
          <a:xfrm>
            <a:off x="1052423" y="1286377"/>
            <a:ext cx="100929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400" b="1" dirty="0">
                <a:latin typeface="DS Goose" panose="02000506030000020003" pitchFamily="2" charset="-52"/>
              </a:rPr>
              <a:t>Введение.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b="1" dirty="0">
                <a:latin typeface="DS Goose" panose="02000506030000020003" pitchFamily="2" charset="-52"/>
              </a:rPr>
              <a:t>Основная часть презентации: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Какие свойства имеет наша галактика Млечный путь?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Строение Млечного пути?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Откуда пришёл Млечный путь?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Значение у разных народов?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Как выглядит наша галактика с разных мест обзора?!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DS Goose" panose="02000506030000020003" pitchFamily="2" charset="-52"/>
              </a:rPr>
              <a:t>Интересные факты.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b="1" dirty="0">
                <a:latin typeface="DS Goose" panose="02000506030000020003" pitchFamily="2" charset="-52"/>
              </a:rPr>
              <a:t>Заключение.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b="1" dirty="0">
                <a:latin typeface="DS Goose" panose="02000506030000020003" pitchFamily="2" charset="-52"/>
              </a:rPr>
              <a:t>Источники информации.</a:t>
            </a:r>
          </a:p>
        </p:txBody>
      </p:sp>
    </p:spTree>
    <p:extLst>
      <p:ext uri="{BB962C8B-B14F-4D97-AF65-F5344CB8AC3E}">
        <p14:creationId xmlns:p14="http://schemas.microsoft.com/office/powerpoint/2010/main" val="101321380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C9513B-512D-4A27-8C67-8BFADCD8BF28}"/>
              </a:ext>
            </a:extLst>
          </p:cNvPr>
          <p:cNvSpPr txBox="1"/>
          <p:nvPr/>
        </p:nvSpPr>
        <p:spPr>
          <a:xfrm>
            <a:off x="5237431" y="551074"/>
            <a:ext cx="1721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DS Goose" panose="02000506030000020003" pitchFamily="2" charset="-52"/>
              </a:rPr>
              <a:t>Введение:</a:t>
            </a:r>
            <a:endParaRPr lang="ru-RU" dirty="0">
              <a:latin typeface="DS Goose" panose="02000506030000020003" pitchFamily="2" charset="-52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A4F63AD-BF8F-4565-AE30-1891DE3A4654}"/>
              </a:ext>
            </a:extLst>
          </p:cNvPr>
          <p:cNvSpPr/>
          <p:nvPr/>
        </p:nvSpPr>
        <p:spPr>
          <a:xfrm>
            <a:off x="1052424" y="1328317"/>
            <a:ext cx="64956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b="1" dirty="0">
                <a:latin typeface="DS Goose" panose="02000506030000020003" pitchFamily="2" charset="-52"/>
              </a:rPr>
              <a:t>Млечный Путь </a:t>
            </a:r>
            <a:r>
              <a:rPr lang="ru-RU" sz="2400" dirty="0">
                <a:latin typeface="DS Goose" panose="02000506030000020003" pitchFamily="2" charset="-52"/>
              </a:rPr>
              <a:t>(Галактика) — название галактики, в которой находятся Земля, Солнечная система и все отдельные звёзды, видимые невооружённым взглядом.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2F6D02F-8D62-4A67-9175-9AC63719CD67}"/>
              </a:ext>
            </a:extLst>
          </p:cNvPr>
          <p:cNvSpPr/>
          <p:nvPr/>
        </p:nvSpPr>
        <p:spPr>
          <a:xfrm>
            <a:off x="1052424" y="3152000"/>
            <a:ext cx="64956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u="sng" dirty="0">
                <a:latin typeface="DS Goose" panose="02000506030000020003" pitchFamily="2" charset="-52"/>
              </a:rPr>
              <a:t>Свойства:</a:t>
            </a:r>
          </a:p>
          <a:p>
            <a:pPr algn="just"/>
            <a:r>
              <a:rPr lang="ru-RU" sz="2400" dirty="0">
                <a:latin typeface="DS Goose" panose="02000506030000020003" pitchFamily="2" charset="-52"/>
              </a:rPr>
              <a:t>Галактика, в которой находится планета Земля и вся Солнечная система, а также все видимые невооружённым глазом отдельные </a:t>
            </a:r>
            <a:r>
              <a:rPr lang="ru-RU" sz="2400" dirty="0" smtClean="0">
                <a:latin typeface="DS Goose" panose="02000506030000020003" pitchFamily="2" charset="-52"/>
              </a:rPr>
              <a:t>звёзды.</a:t>
            </a:r>
            <a:endParaRPr lang="ru-RU" sz="2400" dirty="0">
              <a:latin typeface="DS Goose" panose="02000506030000020003" pitchFamily="2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781B30-2FE6-4B68-B32A-772DEF0DF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76332" y="1328317"/>
            <a:ext cx="3939743" cy="393974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softEdge rad="76200"/>
          </a:effectLst>
          <a:scene3d>
            <a:camera prst="orthographicFront"/>
            <a:lightRig rig="contrasting" dir="t"/>
          </a:scene3d>
          <a:sp3d prstMaterial="dkEdge"/>
        </p:spPr>
      </p:pic>
    </p:spTree>
    <p:extLst>
      <p:ext uri="{BB962C8B-B14F-4D97-AF65-F5344CB8AC3E}">
        <p14:creationId xmlns:p14="http://schemas.microsoft.com/office/powerpoint/2010/main" val="10529446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DD0CCB1-59DF-4482-AB70-3F10F37A84BF}"/>
              </a:ext>
            </a:extLst>
          </p:cNvPr>
          <p:cNvSpPr/>
          <p:nvPr/>
        </p:nvSpPr>
        <p:spPr>
          <a:xfrm>
            <a:off x="1049547" y="575435"/>
            <a:ext cx="10092905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u="sng" dirty="0">
                <a:latin typeface="DS Goose" panose="02000506030000020003" pitchFamily="2" charset="-52"/>
              </a:rPr>
              <a:t>Строение Млечного пути:</a:t>
            </a:r>
          </a:p>
          <a:p>
            <a:pPr algn="just"/>
            <a:r>
              <a:rPr lang="ru-RU" sz="2400" b="1" dirty="0">
                <a:latin typeface="DS Goose" panose="02000506030000020003" pitchFamily="2" charset="-52"/>
              </a:rPr>
              <a:t>Звёздное гало </a:t>
            </a:r>
            <a:r>
              <a:rPr lang="ru-RU" sz="2000" dirty="0">
                <a:latin typeface="DS Goose" panose="02000506030000020003" pitchFamily="2" charset="-52"/>
              </a:rPr>
              <a:t>— протяжённая подсистема Галактики практически сферической формы. Звёздное гало простирается до расстояния в 80 килопарсек от центра Галактики, а самые далёкие звёзды были обнаружены в 320 килопарсеках. Гало содержит лишь несколько процентов всех звёзд 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Млечного Пути </a:t>
            </a:r>
            <a:r>
              <a:rPr lang="ru-RU" sz="2000" dirty="0">
                <a:latin typeface="DS Goose" panose="02000506030000020003" pitchFamily="2" charset="-52"/>
              </a:rPr>
              <a:t>— его звёздная масса составляет около 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109 M⊙</a:t>
            </a:r>
            <a:r>
              <a:rPr lang="ru-RU" sz="2000" dirty="0">
                <a:latin typeface="DS Goose" panose="02000506030000020003" pitchFamily="2" charset="-52"/>
              </a:rPr>
              <a:t>, при этом в гало содержится большое количество тёмной материи.</a:t>
            </a:r>
          </a:p>
          <a:p>
            <a:pPr algn="just"/>
            <a:endParaRPr lang="ru-RU" sz="2000" dirty="0">
              <a:latin typeface="DS Goose" panose="02000506030000020003" pitchFamily="2" charset="-52"/>
            </a:endParaRPr>
          </a:p>
          <a:p>
            <a:pPr algn="just"/>
            <a:r>
              <a:rPr lang="ru-RU" sz="2000" dirty="0">
                <a:latin typeface="DS Goose" panose="02000506030000020003" pitchFamily="2" charset="-52"/>
              </a:rPr>
              <a:t>В центральной части Млечного Пути присутствует умеренно выраженный </a:t>
            </a:r>
            <a:r>
              <a:rPr lang="ru-RU" sz="2400" b="1" dirty="0">
                <a:latin typeface="DS Goose" panose="02000506030000020003" pitchFamily="2" charset="-52"/>
              </a:rPr>
              <a:t>балдж</a:t>
            </a:r>
            <a:r>
              <a:rPr lang="ru-RU" dirty="0">
                <a:latin typeface="DS Goose" panose="02000506030000020003" pitchFamily="2" charset="-52"/>
              </a:rPr>
              <a:t>.</a:t>
            </a:r>
            <a:r>
              <a:rPr lang="ru-RU" sz="2000" dirty="0">
                <a:latin typeface="DS Goose" panose="02000506030000020003" pitchFamily="2" charset="-52"/>
              </a:rPr>
              <a:t> Он представляет собой сплюснутый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2" tooltip="Сфероид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сфероид</a:t>
            </a:r>
            <a:r>
              <a:rPr lang="ru-RU" sz="2000" dirty="0">
                <a:latin typeface="DS Goose" panose="02000506030000020003" pitchFamily="2" charset="-52"/>
              </a:rPr>
              <a:t> размерами 2,2×2,9 килопарсека, а его масса вместе с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3" tooltip="Бар (астрономия)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баром</a:t>
            </a:r>
            <a:r>
              <a:rPr lang="ru-RU" sz="2000" dirty="0">
                <a:latin typeface="DS Goose" panose="02000506030000020003" pitchFamily="2" charset="-52"/>
              </a:rPr>
              <a:t> (см. ниже) составляет около 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9⋅10</a:t>
            </a:r>
            <a:r>
              <a:rPr lang="ru-RU" sz="2000" u="sng" baseline="30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9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 </a:t>
            </a:r>
            <a:r>
              <a:rPr lang="ru-RU" sz="2000" i="1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4" tooltip="Солнечная масса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M</a:t>
            </a:r>
            <a:r>
              <a:rPr lang="ru-RU" sz="2000" u="sng" baseline="-25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4" tooltip="Солнечная масса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⊙</a:t>
            </a:r>
            <a:r>
              <a:rPr lang="ru-RU" sz="2000" dirty="0">
                <a:latin typeface="DS Goose" panose="02000506030000020003" pitchFamily="2" charset="-52"/>
              </a:rPr>
              <a:t>. Физически балдж нашей Галактики не является классическим, а относится к </a:t>
            </a:r>
            <a:r>
              <a:rPr lang="ru-RU" sz="2000" dirty="0" err="1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5" tooltip="Псевдобалдж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псевдобалджам</a:t>
            </a:r>
            <a:r>
              <a:rPr lang="ru-RU" sz="2000" dirty="0">
                <a:latin typeface="DS Goose" panose="02000506030000020003" pitchFamily="2" charset="-52"/>
              </a:rPr>
              <a:t> ― в отличие от классических балджей, они вращаются, имеют более плоскую форму и больше похожи на диски. Балдж Млечного Пути имеет как </a:t>
            </a:r>
            <a:r>
              <a:rPr lang="ru-RU" sz="2000" dirty="0" err="1">
                <a:latin typeface="DS Goose" panose="02000506030000020003" pitchFamily="2" charset="-52"/>
              </a:rPr>
              <a:t>ящикообразную</a:t>
            </a:r>
            <a:r>
              <a:rPr lang="ru-RU" sz="2000" dirty="0">
                <a:latin typeface="DS Goose" panose="02000506030000020003" pitchFamily="2" charset="-52"/>
              </a:rPr>
              <a:t>, так и дискообразную </a:t>
            </a:r>
            <a:r>
              <a:rPr lang="ru-RU" sz="2000" dirty="0" smtClean="0">
                <a:latin typeface="DS Goose" panose="02000506030000020003" pitchFamily="2" charset="-52"/>
              </a:rPr>
              <a:t>составляющую.</a:t>
            </a:r>
            <a:endParaRPr lang="ru-RU" sz="2000" dirty="0">
              <a:latin typeface="DS Goose" panose="02000506030000020003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53036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5BC7701-D171-4F9A-A1C4-0A24C88397FC}"/>
              </a:ext>
            </a:extLst>
          </p:cNvPr>
          <p:cNvSpPr/>
          <p:nvPr/>
        </p:nvSpPr>
        <p:spPr>
          <a:xfrm>
            <a:off x="984849" y="508330"/>
            <a:ext cx="10222302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u="sng" dirty="0">
                <a:latin typeface="DS Goose" panose="02000506030000020003" pitchFamily="2" charset="-52"/>
              </a:rPr>
              <a:t>Строение Млечного пути:</a:t>
            </a:r>
            <a:endParaRPr lang="ru-RU" sz="2400" dirty="0">
              <a:latin typeface="DS Goose" panose="02000506030000020003" pitchFamily="2" charset="-52"/>
            </a:endParaRPr>
          </a:p>
          <a:p>
            <a:pPr algn="just"/>
            <a:r>
              <a:rPr lang="ru-RU" sz="2400" dirty="0">
                <a:latin typeface="DS Goose" panose="02000506030000020003" pitchFamily="2" charset="-52"/>
              </a:rPr>
              <a:t>Диск</a:t>
            </a:r>
            <a:r>
              <a:rPr lang="ru-RU" sz="2000" dirty="0">
                <a:latin typeface="DS Goose" panose="02000506030000020003" pitchFamily="2" charset="-52"/>
              </a:rPr>
              <a:t> — основная составляющая нашей Галактики по содержанию звёздной массы. Он имеет плоскую форму и в нём также находятся спиральные рукава. Звёздная масса всего диска составляет около 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5⋅10²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º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 M⊙</a:t>
            </a:r>
            <a:r>
              <a:rPr lang="ru-RU" sz="2000" dirty="0">
                <a:latin typeface="DS Goose" panose="02000506030000020003" pitchFamily="2" charset="-52"/>
              </a:rPr>
              <a:t>. Также по сравнению с гало диск вращается заметно быстрее. Скорость вращения не одинакова на разных расстояниях от центра. Вблизи плоскости диска концентрируется яркие и горячие молодые звёзды и звездные скопления, возраст которых не превышает нескольких миллиардов лет, а также газопылевые </a:t>
            </a:r>
            <a:r>
              <a:rPr lang="ru-RU" sz="2000" dirty="0" err="1">
                <a:latin typeface="DS Goose" panose="02000506030000020003" pitchFamily="2" charset="-52"/>
              </a:rPr>
              <a:t>облаак</a:t>
            </a:r>
            <a:r>
              <a:rPr lang="ru-RU" sz="2000" dirty="0">
                <a:latin typeface="DS Goose" panose="02000506030000020003" pitchFamily="2" charset="-52"/>
              </a:rPr>
              <a:t>. Они образуют плоскую составляющую.</a:t>
            </a:r>
          </a:p>
          <a:p>
            <a:pPr algn="just"/>
            <a:endParaRPr lang="ru-RU" sz="2000" dirty="0">
              <a:latin typeface="DS Goose" panose="02000506030000020003" pitchFamily="2" charset="-52"/>
            </a:endParaRPr>
          </a:p>
          <a:p>
            <a:pPr algn="just"/>
            <a:r>
              <a:rPr lang="ru-RU" sz="2400" dirty="0">
                <a:latin typeface="DS Goose" panose="02000506030000020003" pitchFamily="2" charset="-52"/>
              </a:rPr>
              <a:t>Ядро</a:t>
            </a:r>
            <a:r>
              <a:rPr lang="ru-RU" sz="2000" dirty="0">
                <a:latin typeface="DS Goose" panose="02000506030000020003" pitchFamily="2" charset="-52"/>
              </a:rPr>
              <a:t> – имеет сильную концентрацию звезд </a:t>
            </a:r>
            <a:r>
              <a:rPr lang="ru-RU" sz="2000" dirty="0">
                <a:latin typeface="+mj-lt"/>
              </a:rPr>
              <a:t>(</a:t>
            </a:r>
            <a:r>
              <a:rPr lang="ru-RU" sz="2000" dirty="0">
                <a:latin typeface="DS Goose" panose="02000506030000020003" pitchFamily="2" charset="-52"/>
              </a:rPr>
              <a:t>тысячи на Кпк3). Включает в себя </a:t>
            </a:r>
            <a:r>
              <a:rPr lang="ru-RU" sz="2000" dirty="0" err="1">
                <a:latin typeface="DS Goose" panose="02000506030000020003" pitchFamily="2" charset="-52"/>
              </a:rPr>
              <a:t>околоядерный</a:t>
            </a:r>
            <a:r>
              <a:rPr lang="ru-RU" sz="2000" dirty="0">
                <a:latin typeface="DS Goose" panose="02000506030000020003" pitchFamily="2" charset="-52"/>
              </a:rPr>
              <a:t> газовый диск, состоящий из молекулярного водорода. В центре Галактики предполагается существование чёрной дыры массой около млн. масс Солнца </a:t>
            </a:r>
            <a:r>
              <a:rPr lang="ru-RU" sz="2000" dirty="0">
                <a:latin typeface="+mj-lt"/>
              </a:rPr>
              <a:t>(</a:t>
            </a:r>
            <a:r>
              <a:rPr lang="ru-RU" sz="2000" dirty="0">
                <a:latin typeface="DS Goose" panose="02000506030000020003" pitchFamily="2" charset="-52"/>
              </a:rPr>
              <a:t>радиоисточник Стрелец А</a:t>
            </a:r>
            <a:r>
              <a:rPr lang="ru-RU" sz="2000" dirty="0" smtClean="0">
                <a:latin typeface="+mj-lt"/>
              </a:rPr>
              <a:t>).</a:t>
            </a:r>
            <a:endParaRPr lang="ru-RU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081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10165C1-BA96-4307-8EE3-59952EBEE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04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C5303A-B60C-4704-86BE-E0B60806F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3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8297582-207E-404F-9777-9229D03B7546}"/>
              </a:ext>
            </a:extLst>
          </p:cNvPr>
          <p:cNvSpPr txBox="1"/>
          <p:nvPr/>
        </p:nvSpPr>
        <p:spPr>
          <a:xfrm>
            <a:off x="1109932" y="493981"/>
            <a:ext cx="100929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u="sng" dirty="0">
                <a:latin typeface="DS Goose" panose="02000506030000020003" pitchFamily="2" charset="-52"/>
              </a:rPr>
              <a:t>История:</a:t>
            </a:r>
          </a:p>
          <a:p>
            <a:pPr algn="just"/>
            <a:r>
              <a:rPr lang="ru-RU" sz="2400" b="1" dirty="0">
                <a:latin typeface="DS Goose" panose="02000506030000020003" pitchFamily="2" charset="-52"/>
              </a:rPr>
              <a:t>Млечный Путь </a:t>
            </a:r>
            <a:r>
              <a:rPr lang="ru-RU" sz="2000" dirty="0">
                <a:latin typeface="DS Goose" panose="02000506030000020003" pitchFamily="2" charset="-52"/>
              </a:rPr>
              <a:t>известен с древности. В 1610 году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2" tooltip="Галилео Галилей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Галилео Галилей</a:t>
            </a:r>
            <a:r>
              <a:rPr lang="ru-RU" sz="2000" dirty="0">
                <a:latin typeface="DS Goose" panose="02000506030000020003" pitchFamily="2" charset="-52"/>
              </a:rPr>
              <a:t> обнаружил, что диффузный свет полосы Млечного Пути создаётся большим количеством тусклых звёзд. Через полтора века, в 1784—1785 годах,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3" tooltip="Уильям Гершель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Уильям Гершель</a:t>
            </a:r>
            <a:r>
              <a:rPr lang="ru-RU" sz="2000" dirty="0">
                <a:latin typeface="DS Goose" panose="02000506030000020003" pitchFamily="2" charset="-52"/>
              </a:rPr>
              <a:t> сделал первую попытку определить размер и форму нашей Галактики. Гершель сделал вывод, что Млечный Путь имеет форму сплюснутого диска, однако сильно недооценил его диаметр. В 1917 году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4" tooltip="Харлоу Шепли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Харлоу Шепли</a:t>
            </a:r>
            <a:r>
              <a:rPr lang="ru-RU" sz="2000" dirty="0">
                <a:latin typeface="DS Goose" panose="02000506030000020003" pitchFamily="2" charset="-52"/>
              </a:rPr>
              <a:t> впервые показал, что Солнце находится вдали от центра нашей Галактики, а в 1924—1925 годах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5" tooltip="Эдвин Хаббл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Эдвин Хаббл</a:t>
            </a:r>
            <a:r>
              <a:rPr lang="ru-RU" sz="2000" dirty="0">
                <a:latin typeface="DS Goose" panose="02000506030000020003" pitchFamily="2" charset="-52"/>
              </a:rPr>
              <a:t> смог доказать, что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6" tooltip="Вселенная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Вселенная</a:t>
            </a:r>
            <a:r>
              <a:rPr lang="ru-RU" sz="2000" dirty="0">
                <a:latin typeface="DS Goose" panose="02000506030000020003" pitchFamily="2" charset="-52"/>
              </a:rPr>
              <a:t> не ограничивается нашей Галактикой. Важную роль в изучении нашей Галактики сыграл космический телескоп </a:t>
            </a:r>
            <a:r>
              <a:rPr lang="ru-RU" sz="2000" dirty="0" err="1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7" tooltip="Hipparcos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Hipparcos</a:t>
            </a:r>
            <a:r>
              <a:rPr lang="ru-RU" sz="2000" dirty="0">
                <a:latin typeface="DS Goose" panose="02000506030000020003" pitchFamily="2" charset="-52"/>
              </a:rPr>
              <a:t>, запущенный в 1989 году, с помощью которого были измерены координаты, 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8" tooltip="Собственное движение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собственные движения</a:t>
            </a:r>
            <a:r>
              <a:rPr lang="ru-RU" sz="2000" dirty="0">
                <a:latin typeface="DS Goose" panose="02000506030000020003" pitchFamily="2" charset="-52"/>
              </a:rPr>
              <a:t> и расстояния до большого количества звёзд. С 2013 года эту задачу выполняет космический телескоп</a:t>
            </a:r>
            <a:r>
              <a:rPr lang="ru-RU" sz="2000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 </a:t>
            </a:r>
            <a:r>
              <a:rPr lang="ru-RU" sz="2000" dirty="0" err="1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  <a:hlinkClick r:id="rId9" tooltip="Gaia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Gaia</a:t>
            </a:r>
            <a:r>
              <a:rPr lang="ru-RU" sz="2000" dirty="0">
                <a:latin typeface="DS Goose" panose="02000506030000020003" pitchFamily="2" charset="-5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17202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2D7ECCC-3367-4419-BA46-A960984CB711}"/>
              </a:ext>
            </a:extLst>
          </p:cNvPr>
          <p:cNvSpPr/>
          <p:nvPr/>
        </p:nvSpPr>
        <p:spPr>
          <a:xfrm>
            <a:off x="1062487" y="504993"/>
            <a:ext cx="1006702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u="sng" dirty="0">
                <a:latin typeface="DS Goose" panose="02000506030000020003" pitchFamily="2" charset="-52"/>
              </a:rPr>
              <a:t>Значение у разных народов?</a:t>
            </a:r>
          </a:p>
          <a:p>
            <a:pPr algn="just"/>
            <a:r>
              <a:rPr lang="ru-RU" sz="2400" dirty="0">
                <a:latin typeface="DS Goose" panose="02000506030000020003" pitchFamily="2" charset="-52"/>
              </a:rPr>
              <a:t>Млечный Путь </a:t>
            </a:r>
            <a:r>
              <a:rPr lang="ru-RU" sz="2000" dirty="0">
                <a:latin typeface="DS Goose" panose="02000506030000020003" pitchFamily="2" charset="-52"/>
              </a:rPr>
              <a:t>с древности имел культурное, религиозное и философское значение у разных народов. Само название «</a:t>
            </a:r>
            <a:r>
              <a:rPr lang="ru-RU" sz="2400" dirty="0">
                <a:latin typeface="DS Goose" panose="02000506030000020003" pitchFamily="2" charset="-52"/>
              </a:rPr>
              <a:t>Млечный Путь</a:t>
            </a:r>
            <a:r>
              <a:rPr lang="ru-RU" sz="2000" dirty="0">
                <a:latin typeface="DS Goose" panose="02000506030000020003" pitchFamily="2" charset="-52"/>
              </a:rPr>
              <a:t>» происходит из греко-римской мифологии. По одной из легенд, Гера отказывалась кормить грудью незаконнорождённых детей 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Зевса</a:t>
            </a:r>
            <a:r>
              <a:rPr lang="ru-RU" sz="2000" dirty="0">
                <a:latin typeface="DS Goose" panose="02000506030000020003" pitchFamily="2" charset="-52"/>
              </a:rPr>
              <a:t>. Однажды, пока Гера спала, 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Гермес</a:t>
            </a:r>
            <a:r>
              <a:rPr lang="ru-RU" sz="2000" dirty="0">
                <a:latin typeface="DS Goose" panose="02000506030000020003" pitchFamily="2" charset="-52"/>
              </a:rPr>
              <a:t> поднёс к её груди 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Геракла</a:t>
            </a:r>
            <a:r>
              <a:rPr lang="ru-RU" sz="2000" dirty="0">
                <a:latin typeface="DS Goose" panose="02000506030000020003" pitchFamily="2" charset="-52"/>
              </a:rPr>
              <a:t>, и после того, как тот начал кормиться, </a:t>
            </a:r>
            <a:r>
              <a:rPr lang="ru-RU" sz="2000" u="sng" dirty="0">
                <a:solidFill>
                  <a:schemeClr val="accent2">
                    <a:lumMod val="75000"/>
                  </a:schemeClr>
                </a:solidFill>
                <a:latin typeface="DS Goose" panose="02000506030000020003" pitchFamily="2" charset="-52"/>
              </a:rPr>
              <a:t>Гера</a:t>
            </a:r>
            <a:r>
              <a:rPr lang="ru-RU" sz="2000" dirty="0">
                <a:latin typeface="DS Goose" panose="02000506030000020003" pitchFamily="2" charset="-52"/>
              </a:rPr>
              <a:t> проснулась и оттолкнула его. Молоко, которое брызнуло при этом из груди, превратилось в </a:t>
            </a:r>
            <a:r>
              <a:rPr lang="ru-RU" sz="2400" dirty="0">
                <a:latin typeface="DS Goose" panose="02000506030000020003" pitchFamily="2" charset="-52"/>
              </a:rPr>
              <a:t>Млечный Путь</a:t>
            </a:r>
            <a:r>
              <a:rPr lang="ru-RU" sz="2000" dirty="0">
                <a:latin typeface="DS Goose" panose="02000506030000020003" pitchFamily="2" charset="-52"/>
              </a:rPr>
              <a:t>. Само слово «</a:t>
            </a:r>
            <a:r>
              <a:rPr lang="ru-RU" sz="2400" dirty="0">
                <a:latin typeface="DS Goose" panose="02000506030000020003" pitchFamily="2" charset="-52"/>
              </a:rPr>
              <a:t>галактика</a:t>
            </a:r>
            <a:r>
              <a:rPr lang="ru-RU" sz="2000" dirty="0">
                <a:latin typeface="DS Goose" panose="02000506030000020003" pitchFamily="2" charset="-52"/>
              </a:rPr>
              <a:t>» также связано с этим мифом и происходит от др.-греч. </a:t>
            </a:r>
            <a:r>
              <a:rPr lang="ru-RU" sz="2000" dirty="0" err="1">
                <a:latin typeface="DS Goose" panose="02000506030000020003" pitchFamily="2" charset="-52"/>
              </a:rPr>
              <a:t>Κύκλος</a:t>
            </a:r>
            <a:r>
              <a:rPr lang="ru-RU" sz="2000" dirty="0">
                <a:latin typeface="DS Goose" panose="02000506030000020003" pitchFamily="2" charset="-52"/>
              </a:rPr>
              <a:t> Γαλα</a:t>
            </a:r>
            <a:r>
              <a:rPr lang="ru-RU" sz="2000" dirty="0" err="1">
                <a:latin typeface="DS Goose" panose="02000506030000020003" pitchFamily="2" charset="-52"/>
              </a:rPr>
              <a:t>ξί</a:t>
            </a:r>
            <a:r>
              <a:rPr lang="ru-RU" sz="2000" dirty="0">
                <a:latin typeface="DS Goose" panose="02000506030000020003" pitchFamily="2" charset="-52"/>
              </a:rPr>
              <a:t>ας, что в переводе означает «</a:t>
            </a:r>
            <a:r>
              <a:rPr lang="ru-RU" sz="2400" dirty="0">
                <a:latin typeface="DS Goose" panose="02000506030000020003" pitchFamily="2" charset="-52"/>
              </a:rPr>
              <a:t>молочный круг</a:t>
            </a:r>
            <a:r>
              <a:rPr lang="ru-RU" sz="2000" dirty="0">
                <a:latin typeface="DS Goose" panose="02000506030000020003" pitchFamily="2" charset="-52"/>
              </a:rPr>
              <a:t>».</a:t>
            </a:r>
            <a:endParaRPr lang="ru-RU" sz="2400" dirty="0">
              <a:latin typeface="DS Goose" panose="02000506030000020003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55711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Обрезка">
  <a:themeElements>
    <a:clrScheme name="Фиолетовый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Обрезк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Обрезк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145</TotalTime>
  <Words>845</Words>
  <Application>Microsoft Office PowerPoint</Application>
  <PresentationFormat>Широкоэкранный</PresentationFormat>
  <Paragraphs>55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DS Goose</vt:lpstr>
      <vt:lpstr>Franklin Gothic Book</vt:lpstr>
      <vt:lpstr>Обрезка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Румия Навлютова</dc:creator>
  <cp:lastModifiedBy>Студент1</cp:lastModifiedBy>
  <cp:revision>16</cp:revision>
  <dcterms:created xsi:type="dcterms:W3CDTF">2023-04-27T18:17:34Z</dcterms:created>
  <dcterms:modified xsi:type="dcterms:W3CDTF">2023-04-28T10:20:46Z</dcterms:modified>
</cp:coreProperties>
</file>

<file path=docProps/thumbnail.jpeg>
</file>